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9" r:id="rId1"/>
  </p:sldMasterIdLst>
  <p:sldIdLst>
    <p:sldId id="258" r:id="rId2"/>
    <p:sldId id="259" r:id="rId3"/>
    <p:sldId id="283" r:id="rId4"/>
    <p:sldId id="281" r:id="rId5"/>
    <p:sldId id="273" r:id="rId6"/>
    <p:sldId id="263" r:id="rId7"/>
    <p:sldId id="280" r:id="rId8"/>
    <p:sldId id="278" r:id="rId9"/>
    <p:sldId id="282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4" r:id="rId19"/>
    <p:sldId id="292" r:id="rId20"/>
    <p:sldId id="26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08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109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11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43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3213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12392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1668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894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80800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900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087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04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5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712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2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874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569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279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839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3536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  <p:sldLayoutId id="2147484062" r:id="rId13"/>
    <p:sldLayoutId id="2147484063" r:id="rId14"/>
    <p:sldLayoutId id="2147484064" r:id="rId15"/>
    <p:sldLayoutId id="2147484065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7CFBB-2A8C-FF31-6B7B-FB8E27B3FBE3}"/>
              </a:ext>
            </a:extLst>
          </p:cNvPr>
          <p:cNvSpPr txBox="1"/>
          <p:nvPr/>
        </p:nvSpPr>
        <p:spPr>
          <a:xfrm>
            <a:off x="1703606" y="5150498"/>
            <a:ext cx="7164334" cy="73470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20000"/>
              </a:spcBef>
              <a:spcAft>
                <a:spcPts val="600"/>
              </a:spcAft>
            </a:pPr>
            <a:r>
              <a:rPr lang="en-US" sz="1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Franklin Gothic Book"/>
                <a:cs typeface="Calibri Light"/>
              </a:rPr>
              <a:t>Under guidance of Prof. </a:t>
            </a:r>
            <a:r>
              <a:rPr lang="en-US" sz="1400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Franklin Gothic Book"/>
                <a:cs typeface="Calibri Light"/>
              </a:rPr>
              <a:t>Amuthan</a:t>
            </a:r>
            <a:r>
              <a:rPr lang="en-US" sz="1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Franklin Gothic Book"/>
                <a:cs typeface="Calibri Light"/>
              </a:rPr>
              <a:t> </a:t>
            </a:r>
            <a:r>
              <a:rPr lang="en-US" sz="1400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Franklin Gothic Book"/>
                <a:cs typeface="Calibri Light"/>
              </a:rPr>
              <a:t>Arulraj</a:t>
            </a:r>
            <a:endParaRPr lang="en-US" sz="1400" b="1" dirty="0">
              <a:solidFill>
                <a:schemeClr val="bg2">
                  <a:lumMod val="20000"/>
                  <a:lumOff val="80000"/>
                </a:schemeClr>
              </a:solidFill>
              <a:latin typeface="Franklin Gothic Book"/>
              <a:cs typeface="Calibri Light"/>
            </a:endParaRPr>
          </a:p>
        </p:txBody>
      </p:sp>
      <p:pic>
        <p:nvPicPr>
          <p:cNvPr id="3" name="Picture 2" descr="A letter e with food pattern&#10;&#10;Description automatically generated">
            <a:extLst>
              <a:ext uri="{FF2B5EF4-FFF2-40B4-BE49-F238E27FC236}">
                <a16:creationId xmlns:a16="http://schemas.microsoft.com/office/drawing/2014/main" id="{938187F9-708E-971F-4444-A52F3BA37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326" y="877078"/>
            <a:ext cx="2694465" cy="21535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223F63-DF00-94A7-ED09-4C29EE7350E3}"/>
              </a:ext>
            </a:extLst>
          </p:cNvPr>
          <p:cNvSpPr txBox="1"/>
          <p:nvPr/>
        </p:nvSpPr>
        <p:spPr>
          <a:xfrm>
            <a:off x="1321331" y="3087870"/>
            <a:ext cx="400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rgbClr val="9E0868"/>
                </a:solidFill>
              </a:rPr>
              <a:t>ECOWELL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CDD16F-A644-CA98-7C0A-ADAC0D05C684}"/>
              </a:ext>
            </a:extLst>
          </p:cNvPr>
          <p:cNvSpPr txBox="1"/>
          <p:nvPr/>
        </p:nvSpPr>
        <p:spPr>
          <a:xfrm>
            <a:off x="5806247" y="972793"/>
            <a:ext cx="49374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BY:  TEAM-PACE MAKERS</a:t>
            </a:r>
            <a:br>
              <a:rPr lang="en-IN" sz="1600" dirty="0"/>
            </a:br>
            <a:br>
              <a:rPr lang="en-IN" sz="1600" dirty="0"/>
            </a:br>
            <a:br>
              <a:rPr lang="en-IN" sz="1600" dirty="0">
                <a:solidFill>
                  <a:srgbClr val="0070C0"/>
                </a:solidFill>
              </a:rPr>
            </a:br>
            <a:r>
              <a:rPr lang="en-IN" sz="1600" b="1" i="0" dirty="0">
                <a:effectLst/>
                <a:latin typeface="Segoe UI" panose="020B0502040204020203" pitchFamily="34" charset="0"/>
              </a:rPr>
              <a:t>Sanskruti Manoria  (</a:t>
            </a:r>
            <a:r>
              <a:rPr lang="en-IN" sz="1600" i="0" dirty="0">
                <a:effectLst/>
                <a:latin typeface="Segoe UI" panose="020B0502040204020203" pitchFamily="34" charset="0"/>
              </a:rPr>
              <a:t>NUID</a:t>
            </a:r>
            <a:r>
              <a:rPr lang="en-IN" sz="1600" b="1" i="0" dirty="0">
                <a:effectLst/>
                <a:latin typeface="Segoe UI" panose="020B0502040204020203" pitchFamily="34" charset="0"/>
              </a:rPr>
              <a:t> </a:t>
            </a:r>
            <a:r>
              <a:rPr lang="en-IN" sz="1600" b="0" i="0" dirty="0">
                <a:effectLst/>
                <a:latin typeface="-apple-system"/>
              </a:rPr>
              <a:t>002643300</a:t>
            </a:r>
            <a:r>
              <a:rPr lang="en-IN" sz="1600" b="1" i="0" dirty="0">
                <a:effectLst/>
                <a:latin typeface="Segoe UI" panose="020B0502040204020203" pitchFamily="34" charset="0"/>
              </a:rPr>
              <a:t>)</a:t>
            </a:r>
          </a:p>
          <a:p>
            <a:endParaRPr lang="en-IN" sz="1600" b="1" i="0" dirty="0">
              <a:effectLst/>
              <a:latin typeface="Segoe UI" panose="020B0502040204020203" pitchFamily="34" charset="0"/>
            </a:endParaRPr>
          </a:p>
          <a:p>
            <a:r>
              <a:rPr lang="en-IN" sz="1600" b="1" i="0" dirty="0" err="1">
                <a:effectLst/>
                <a:latin typeface="Segoe UI" panose="020B0502040204020203" pitchFamily="34" charset="0"/>
              </a:rPr>
              <a:t>Yashwanth</a:t>
            </a:r>
            <a:r>
              <a:rPr lang="en-IN" sz="1600" b="1" i="0" dirty="0">
                <a:effectLst/>
                <a:latin typeface="Segoe UI" panose="020B0502040204020203" pitchFamily="34" charset="0"/>
              </a:rPr>
              <a:t> </a:t>
            </a:r>
            <a:r>
              <a:rPr lang="en-IN" sz="1600" b="1" i="0" dirty="0" err="1">
                <a:effectLst/>
                <a:latin typeface="Segoe UI" panose="020B0502040204020203" pitchFamily="34" charset="0"/>
              </a:rPr>
              <a:t>Behara</a:t>
            </a:r>
            <a:r>
              <a:rPr lang="en-IN" sz="1600" b="1" i="0" dirty="0">
                <a:effectLst/>
                <a:latin typeface="Segoe UI" panose="020B0502040204020203" pitchFamily="34" charset="0"/>
              </a:rPr>
              <a:t>  (</a:t>
            </a:r>
            <a:r>
              <a:rPr lang="en-IN" sz="1600" i="0" dirty="0">
                <a:effectLst/>
                <a:latin typeface="Segoe UI" panose="020B0502040204020203" pitchFamily="34" charset="0"/>
              </a:rPr>
              <a:t>NUID </a:t>
            </a:r>
            <a:r>
              <a:rPr lang="en-IN" sz="1600" i="0" dirty="0">
                <a:effectLst/>
                <a:latin typeface="-apple-system"/>
              </a:rPr>
              <a:t>002299461</a:t>
            </a:r>
            <a:r>
              <a:rPr lang="en-IN" sz="1600" i="0" dirty="0">
                <a:effectLst/>
                <a:latin typeface="Segoe UI" panose="020B0502040204020203" pitchFamily="34" charset="0"/>
              </a:rPr>
              <a:t> </a:t>
            </a:r>
            <a:r>
              <a:rPr lang="en-IN" sz="1600" b="1" i="0" dirty="0">
                <a:effectLst/>
                <a:latin typeface="Segoe UI" panose="020B0502040204020203" pitchFamily="34" charset="0"/>
              </a:rPr>
              <a:t>)</a:t>
            </a:r>
          </a:p>
          <a:p>
            <a:endParaRPr lang="en-IN" sz="1600" b="1" dirty="0">
              <a:latin typeface="Segoe UI" panose="020B0502040204020203" pitchFamily="34" charset="0"/>
            </a:endParaRPr>
          </a:p>
          <a:p>
            <a:r>
              <a:rPr lang="en-IN" sz="1600" b="1" i="0" dirty="0">
                <a:effectLst/>
                <a:latin typeface="Segoe UI" panose="020B0502040204020203" pitchFamily="34" charset="0"/>
              </a:rPr>
              <a:t>Venkata Deepak </a:t>
            </a:r>
            <a:r>
              <a:rPr lang="en-IN" sz="1600" b="1" i="0" dirty="0" err="1">
                <a:effectLst/>
                <a:latin typeface="Segoe UI" panose="020B0502040204020203" pitchFamily="34" charset="0"/>
              </a:rPr>
              <a:t>Viswanadha</a:t>
            </a:r>
            <a:r>
              <a:rPr lang="en-IN" sz="1600" b="1" i="0" dirty="0">
                <a:effectLst/>
                <a:latin typeface="Segoe UI" panose="020B0502040204020203" pitchFamily="34" charset="0"/>
              </a:rPr>
              <a:t>  (</a:t>
            </a:r>
            <a:r>
              <a:rPr lang="en-IN" sz="1600" i="0" dirty="0">
                <a:effectLst/>
                <a:latin typeface="Segoe UI" panose="020B0502040204020203" pitchFamily="34" charset="0"/>
              </a:rPr>
              <a:t>NUID</a:t>
            </a:r>
            <a:r>
              <a:rPr lang="en-IN" sz="1600" b="0" i="0" dirty="0">
                <a:effectLst/>
                <a:latin typeface="-apple-system"/>
              </a:rPr>
              <a:t> 002299829</a:t>
            </a:r>
            <a:r>
              <a:rPr lang="en-IN" sz="1600" b="1" i="0" dirty="0">
                <a:effectLst/>
                <a:latin typeface="Segoe UI" panose="020B0502040204020203" pitchFamily="34" charset="0"/>
              </a:rPr>
              <a:t> )</a:t>
            </a:r>
            <a:br>
              <a:rPr lang="en-IN" sz="1600" b="1" i="0" dirty="0">
                <a:effectLst/>
                <a:latin typeface="Segoe UI" panose="020B0502040204020203" pitchFamily="34" charset="0"/>
              </a:rPr>
            </a:br>
            <a:br>
              <a:rPr lang="en-IN" sz="1600" dirty="0"/>
            </a:br>
            <a:r>
              <a:rPr lang="en-IN" sz="1600" b="1" i="0" dirty="0" err="1">
                <a:effectLst/>
                <a:latin typeface="Segoe UI" panose="020B0502040204020203" pitchFamily="34" charset="0"/>
              </a:rPr>
              <a:t>Nikitha</a:t>
            </a:r>
            <a:r>
              <a:rPr lang="en-IN" sz="1600" b="1" i="0" dirty="0">
                <a:effectLst/>
                <a:latin typeface="Segoe UI" panose="020B0502040204020203" pitchFamily="34" charset="0"/>
              </a:rPr>
              <a:t> </a:t>
            </a:r>
            <a:r>
              <a:rPr lang="en-IN" sz="1600" b="1" i="0" dirty="0" err="1">
                <a:effectLst/>
                <a:latin typeface="Segoe UI" panose="020B0502040204020203" pitchFamily="34" charset="0"/>
              </a:rPr>
              <a:t>Kambhampati</a:t>
            </a:r>
            <a:r>
              <a:rPr lang="en-IN" sz="1600" b="1" i="0" dirty="0">
                <a:effectLst/>
                <a:latin typeface="Segoe UI" panose="020B0502040204020203" pitchFamily="34" charset="0"/>
              </a:rPr>
              <a:t>  (</a:t>
            </a:r>
            <a:r>
              <a:rPr lang="en-IN" sz="1600" i="0" dirty="0">
                <a:effectLst/>
                <a:latin typeface="Segoe UI" panose="020B0502040204020203" pitchFamily="34" charset="0"/>
              </a:rPr>
              <a:t>NUID</a:t>
            </a:r>
            <a:r>
              <a:rPr lang="en-IN" sz="1600" b="1" i="0" dirty="0">
                <a:effectLst/>
                <a:latin typeface="Segoe UI" panose="020B0502040204020203" pitchFamily="34" charset="0"/>
              </a:rPr>
              <a:t> </a:t>
            </a:r>
            <a:r>
              <a:rPr lang="en-IN" sz="1600" b="0" i="0" dirty="0">
                <a:effectLst/>
                <a:latin typeface="-apple-system"/>
              </a:rPr>
              <a:t>002272863</a:t>
            </a:r>
            <a:r>
              <a:rPr lang="en-IN" sz="1600" b="1" i="0" dirty="0">
                <a:effectLst/>
                <a:latin typeface="Segoe UI" panose="020B0502040204020203" pitchFamily="34" charset="0"/>
              </a:rPr>
              <a:t>)</a:t>
            </a:r>
            <a:br>
              <a:rPr lang="en-IN" sz="1600" b="1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</a:br>
            <a:br>
              <a:rPr lang="en-IN" sz="1600" b="1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</a:br>
            <a:br>
              <a:rPr lang="en-IN" sz="1600" b="1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</a:br>
            <a:br>
              <a:rPr lang="en-IN" sz="1600" b="1" i="0" dirty="0">
                <a:solidFill>
                  <a:srgbClr val="0070C0"/>
                </a:solidFill>
                <a:effectLst/>
                <a:latin typeface="Segoe UI" panose="020B0502040204020203" pitchFamily="34" charset="0"/>
              </a:rPr>
            </a:br>
            <a:br>
              <a:rPr lang="en-IN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</a:br>
            <a:endParaRPr lang="en-IN" b="1" i="0" dirty="0">
              <a:solidFill>
                <a:schemeClr val="accent1"/>
              </a:solidFill>
              <a:effectLst/>
              <a:latin typeface="Segoe UI" panose="020B0502040204020203" pitchFamily="34" charset="0"/>
            </a:endParaRPr>
          </a:p>
          <a:p>
            <a:endParaRPr lang="en-IN" b="1" i="0" dirty="0">
              <a:solidFill>
                <a:srgbClr val="252424"/>
              </a:solidFill>
              <a:effectLst/>
              <a:latin typeface="Segoe UI" panose="020B0502040204020203" pitchFamily="34" charset="0"/>
            </a:endParaRPr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9681D8-176E-8453-A5E9-9A668BE92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64" y="5725547"/>
            <a:ext cx="895231" cy="31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29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4AB980-DE57-C998-2ACF-0B24B0D75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0215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NUTRITIONAL ANALYSIS AND UPDATE PROFILE</a:t>
            </a:r>
          </a:p>
        </p:txBody>
      </p:sp>
      <p:pic>
        <p:nvPicPr>
          <p:cNvPr id="5" name="Picture 4" descr="A letter e with food pattern&#10;&#10;Description automatically generated">
            <a:extLst>
              <a:ext uri="{FF2B5EF4-FFF2-40B4-BE49-F238E27FC236}">
                <a16:creationId xmlns:a16="http://schemas.microsoft.com/office/drawing/2014/main" id="{9DB42C60-F2A3-8D2B-F291-F7B55E5B9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09" y="101593"/>
            <a:ext cx="846625" cy="83199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C602FA1-83D6-D91C-11AF-EAD29B4F0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2" y="1601367"/>
            <a:ext cx="5505450" cy="4010762"/>
          </a:xfrm>
          <a:prstGeom prst="rect">
            <a:avLst/>
          </a:prstGeom>
        </p:spPr>
      </p:pic>
      <p:pic>
        <p:nvPicPr>
          <p:cNvPr id="11" name="Picture 10" descr="A blue dumbbell and nuts next to a bowl of oatmeal&#10;&#10;Description automatically generated">
            <a:extLst>
              <a:ext uri="{FF2B5EF4-FFF2-40B4-BE49-F238E27FC236}">
                <a16:creationId xmlns:a16="http://schemas.microsoft.com/office/drawing/2014/main" id="{B5EE33E6-C61B-42B7-5284-204749A73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8" y="1601367"/>
            <a:ext cx="5679601" cy="401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08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4AB980-DE57-C998-2ACF-0B24B0D75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0215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FAVORITE RECIPES AND PROFILE ANALYTICS</a:t>
            </a:r>
          </a:p>
        </p:txBody>
      </p:sp>
      <p:pic>
        <p:nvPicPr>
          <p:cNvPr id="5" name="Picture 4" descr="A letter e with food pattern&#10;&#10;Description automatically generated">
            <a:extLst>
              <a:ext uri="{FF2B5EF4-FFF2-40B4-BE49-F238E27FC236}">
                <a16:creationId xmlns:a16="http://schemas.microsoft.com/office/drawing/2014/main" id="{9DB42C60-F2A3-8D2B-F291-F7B55E5B9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09" y="101593"/>
            <a:ext cx="846625" cy="831992"/>
          </a:xfrm>
          <a:prstGeom prst="rect">
            <a:avLst/>
          </a:prstGeom>
        </p:spPr>
      </p:pic>
      <p:pic>
        <p:nvPicPr>
          <p:cNvPr id="3" name="Picture 2" descr="A screenshot of a recipe&#10;&#10;Description automatically generated">
            <a:extLst>
              <a:ext uri="{FF2B5EF4-FFF2-40B4-BE49-F238E27FC236}">
                <a16:creationId xmlns:a16="http://schemas.microsoft.com/office/drawing/2014/main" id="{5E773D9D-56C0-D254-0592-8E2BC9E75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45" y="1916180"/>
            <a:ext cx="5675535" cy="4461759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E71E44BE-3E10-1A45-809A-C67DED45E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22" y="1916180"/>
            <a:ext cx="5779769" cy="446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05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4AB980-DE57-C998-2ACF-0B24B0D75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0215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EXPORT, COMMUNITY</a:t>
            </a:r>
            <a:b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</a:br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FEEDBACK , HELP</a:t>
            </a:r>
            <a:b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</a:br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CENTER</a:t>
            </a:r>
          </a:p>
        </p:txBody>
      </p:sp>
      <p:pic>
        <p:nvPicPr>
          <p:cNvPr id="5" name="Picture 4" descr="A letter e with food pattern&#10;&#10;Description automatically generated">
            <a:extLst>
              <a:ext uri="{FF2B5EF4-FFF2-40B4-BE49-F238E27FC236}">
                <a16:creationId xmlns:a16="http://schemas.microsoft.com/office/drawing/2014/main" id="{9DB42C60-F2A3-8D2B-F291-F7B55E5B9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09" y="101593"/>
            <a:ext cx="846625" cy="83199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BDE2082-0CD0-8BB4-436E-D03F365756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77" y="2974329"/>
            <a:ext cx="4922976" cy="2766060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8B764C8-C3E2-CEBC-779B-F4A0DCF23D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405" y="208269"/>
            <a:ext cx="4965630" cy="2766060"/>
          </a:xfrm>
          <a:prstGeom prst="rect">
            <a:avLst/>
          </a:prstGeom>
        </p:spPr>
      </p:pic>
      <p:pic>
        <p:nvPicPr>
          <p:cNvPr id="11" name="Picture 10" descr="A person holding a circle&#10;&#10;Description automatically generated">
            <a:extLst>
              <a:ext uri="{FF2B5EF4-FFF2-40B4-BE49-F238E27FC236}">
                <a16:creationId xmlns:a16="http://schemas.microsoft.com/office/drawing/2014/main" id="{E706B73A-3DAA-AA44-EFB9-46579462F3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12" y="3231992"/>
            <a:ext cx="5021123" cy="292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80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C6BE2E-90E1-8C76-3DD0-F98A5340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35" y="40357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PRODUCT DETAILS </a:t>
            </a:r>
            <a:b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</a:br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AND RECOMMENDATION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86B0C6-123F-9E6C-4B55-490EA1798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35" y="2238323"/>
            <a:ext cx="5383530" cy="3419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72E845-059D-6F3D-65E0-37CBB7537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937" y="3190897"/>
            <a:ext cx="5276850" cy="3419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B01A8B-B56E-A279-9AA4-8C7E0DD4E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935" y="247576"/>
            <a:ext cx="5383530" cy="271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84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C6BE2E-90E1-8C76-3DD0-F98A5340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35" y="40357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FAVORITE RECIPIES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6078CD-65B9-101E-1DE7-66D70047F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07" y="1417320"/>
            <a:ext cx="6068094" cy="3267534"/>
          </a:xfrm>
          <a:prstGeom prst="rect">
            <a:avLst/>
          </a:prstGeom>
        </p:spPr>
      </p:pic>
      <p:pic>
        <p:nvPicPr>
          <p:cNvPr id="6" name="Picture 5" descr="A screenshot of a food app&#10;&#10;Description automatically generated">
            <a:extLst>
              <a:ext uri="{FF2B5EF4-FFF2-40B4-BE49-F238E27FC236}">
                <a16:creationId xmlns:a16="http://schemas.microsoft.com/office/drawing/2014/main" id="{B2BF2EDB-45C3-233A-6B3D-53C320F256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118" y="3186888"/>
            <a:ext cx="6751721" cy="326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61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C6BE2E-90E1-8C76-3DD0-F98A5340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35" y="40357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COMMUNITY PORTAL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BBC7B8D-0BED-A529-E286-C5382190B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72" y="1376138"/>
            <a:ext cx="6361522" cy="393991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3A7657D-53BA-3AD8-9982-7FECDDF7E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65354"/>
            <a:ext cx="5703427" cy="31807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1ABD51-857E-C52C-57A8-4A1EF7F3A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11906"/>
            <a:ext cx="5703428" cy="306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18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C6BE2E-90E1-8C76-3DD0-F98A5340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35" y="40357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EXPORT PDF (FAVORITE RECIPES)</a:t>
            </a:r>
          </a:p>
        </p:txBody>
      </p:sp>
      <p:pic>
        <p:nvPicPr>
          <p:cNvPr id="3" name="Picture 2" descr="A screenshot of a recipe&#10;&#10;Description automatically generated">
            <a:extLst>
              <a:ext uri="{FF2B5EF4-FFF2-40B4-BE49-F238E27FC236}">
                <a16:creationId xmlns:a16="http://schemas.microsoft.com/office/drawing/2014/main" id="{713B1834-30CF-2DE9-B796-8E7CBB409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35" y="1486779"/>
            <a:ext cx="10900126" cy="471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5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C6BE2E-90E1-8C76-3DD0-F98A5340E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35" y="40357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HELP CENTER – USER GUIDE TO APPLICATION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414F3-E799-E1BE-FCFA-F92B07192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89" y="1822382"/>
            <a:ext cx="9060180" cy="434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87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4215C2E-B60C-7044-7243-7B9989208519}"/>
              </a:ext>
            </a:extLst>
          </p:cNvPr>
          <p:cNvSpPr txBox="1">
            <a:spLocks/>
          </p:cNvSpPr>
          <p:nvPr/>
        </p:nvSpPr>
        <p:spPr>
          <a:xfrm>
            <a:off x="548535" y="403577"/>
            <a:ext cx="11094930" cy="6134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HELP CENTER - INTERNATIONALIZATION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339DAA-4317-74F4-114B-AE32592AE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35" y="1253050"/>
            <a:ext cx="10157460" cy="489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35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4215C2E-B60C-7044-7243-7B9989208519}"/>
              </a:ext>
            </a:extLst>
          </p:cNvPr>
          <p:cNvSpPr txBox="1">
            <a:spLocks/>
          </p:cNvSpPr>
          <p:nvPr/>
        </p:nvSpPr>
        <p:spPr>
          <a:xfrm>
            <a:off x="548535" y="403577"/>
            <a:ext cx="11094930" cy="6134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PWA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677C7A-FA9C-14A7-95FC-C2B19E02A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35" y="1281842"/>
            <a:ext cx="9550928" cy="539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6E91-A61F-3319-A637-CEEC9B481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37118"/>
            <a:ext cx="6022188" cy="709651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What is ECOWELL</a:t>
            </a:r>
            <a:endParaRPr lang="en-US" b="1" dirty="0">
              <a:solidFill>
                <a:schemeClr val="tx1"/>
              </a:solidFill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4" name="Picture 3" descr="A letter e with food pattern&#10;&#10;Description automatically generated">
            <a:extLst>
              <a:ext uri="{FF2B5EF4-FFF2-40B4-BE49-F238E27FC236}">
                <a16:creationId xmlns:a16="http://schemas.microsoft.com/office/drawing/2014/main" id="{A00EC6AB-4D47-59B8-9FB3-D8D77A8459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09" y="73602"/>
            <a:ext cx="846625" cy="831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4919A6-8997-8727-0E94-780918D22703}"/>
              </a:ext>
            </a:extLst>
          </p:cNvPr>
          <p:cNvSpPr txBox="1"/>
          <p:nvPr/>
        </p:nvSpPr>
        <p:spPr>
          <a:xfrm>
            <a:off x="646986" y="2332653"/>
            <a:ext cx="11029136" cy="30113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</a:pPr>
            <a:r>
              <a:rPr lang="en-US" sz="3200" i="0" dirty="0" err="1">
                <a:effectLst/>
                <a:latin typeface="Söhne"/>
              </a:rPr>
              <a:t>EcoWell</a:t>
            </a:r>
            <a:r>
              <a:rPr lang="en-US" sz="3200" i="0" dirty="0">
                <a:effectLst/>
                <a:latin typeface="Söhne"/>
              </a:rPr>
              <a:t> is a cutting-edge application designed for nutritional analysis of food items, putting the power of information and healthy choices in your hands. Simply input a product's barcode id, and </a:t>
            </a:r>
            <a:r>
              <a:rPr lang="en-US" sz="3200" i="0" dirty="0" err="1">
                <a:effectLst/>
                <a:latin typeface="Söhne"/>
              </a:rPr>
              <a:t>EcoWell</a:t>
            </a:r>
            <a:r>
              <a:rPr lang="en-US" sz="3200" i="0" dirty="0">
                <a:effectLst/>
                <a:latin typeface="Söhne"/>
              </a:rPr>
              <a:t> seamlessly connects to Open Food APIs, providing detailed nutritional facts and ingredient information.</a:t>
            </a:r>
            <a:endParaRPr lang="en-US" sz="3200" dirty="0">
              <a:latin typeface="Franklin Gothic Boo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42661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7CFBB-2A8C-FF31-6B7B-FB8E27B3FBE3}"/>
              </a:ext>
            </a:extLst>
          </p:cNvPr>
          <p:cNvSpPr txBox="1"/>
          <p:nvPr/>
        </p:nvSpPr>
        <p:spPr>
          <a:xfrm>
            <a:off x="1979271" y="4287527"/>
            <a:ext cx="7240909" cy="160701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457200">
              <a:spcBef>
                <a:spcPct val="20000"/>
              </a:spcBef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  <a:latin typeface="Calibri Light"/>
                <a:cs typeface="Calibri Light"/>
              </a:rPr>
              <a:t>THANK YOU FOR YOUR TIME!</a:t>
            </a:r>
          </a:p>
        </p:txBody>
      </p:sp>
      <p:pic>
        <p:nvPicPr>
          <p:cNvPr id="2" name="Picture 1" descr="A letter e with food pattern&#10;&#10;Description automatically generated">
            <a:extLst>
              <a:ext uri="{FF2B5EF4-FFF2-40B4-BE49-F238E27FC236}">
                <a16:creationId xmlns:a16="http://schemas.microsoft.com/office/drawing/2014/main" id="{BD7DCB59-8048-F45B-59E4-B181DB004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045" y="1346585"/>
            <a:ext cx="2694465" cy="21535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62FD3D-DD07-F9FD-CDCC-0D77416943F7}"/>
              </a:ext>
            </a:extLst>
          </p:cNvPr>
          <p:cNvSpPr txBox="1"/>
          <p:nvPr/>
        </p:nvSpPr>
        <p:spPr>
          <a:xfrm>
            <a:off x="5211131" y="1893552"/>
            <a:ext cx="400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b="1" dirty="0">
                <a:solidFill>
                  <a:srgbClr val="9E0868"/>
                </a:solidFill>
              </a:rPr>
              <a:t>ECOWELL</a:t>
            </a:r>
          </a:p>
        </p:txBody>
      </p:sp>
    </p:spTree>
    <p:extLst>
      <p:ext uri="{BB962C8B-B14F-4D97-AF65-F5344CB8AC3E}">
        <p14:creationId xmlns:p14="http://schemas.microsoft.com/office/powerpoint/2010/main" val="3800240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40ABABC-F7E3-66EC-AE76-009E8EC30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0215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TECHNOLOGY STACK</a:t>
            </a:r>
          </a:p>
        </p:txBody>
      </p:sp>
      <p:pic>
        <p:nvPicPr>
          <p:cNvPr id="4" name="Picture 3" descr="A letter e with food pattern&#10;&#10;Description automatically generated">
            <a:extLst>
              <a:ext uri="{FF2B5EF4-FFF2-40B4-BE49-F238E27FC236}">
                <a16:creationId xmlns:a16="http://schemas.microsoft.com/office/drawing/2014/main" id="{CC883A78-A065-A32B-C7A7-B2760A8D93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09" y="170594"/>
            <a:ext cx="846625" cy="831992"/>
          </a:xfrm>
          <a:prstGeom prst="rect">
            <a:avLst/>
          </a:prstGeom>
        </p:spPr>
      </p:pic>
      <p:pic>
        <p:nvPicPr>
          <p:cNvPr id="8" name="Picture 7" descr="A logo with a purple and black design&#10;&#10;Description automatically generated">
            <a:extLst>
              <a:ext uri="{FF2B5EF4-FFF2-40B4-BE49-F238E27FC236}">
                <a16:creationId xmlns:a16="http://schemas.microsoft.com/office/drawing/2014/main" id="{CBE9F23D-5C51-0128-E466-12FBAF4C2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033" y="4281996"/>
            <a:ext cx="2099193" cy="1049597"/>
          </a:xfrm>
          <a:prstGeom prst="rect">
            <a:avLst/>
          </a:prstGeom>
        </p:spPr>
      </p:pic>
      <p:pic>
        <p:nvPicPr>
          <p:cNvPr id="10" name="Picture 9" descr="A blue logo with a white background&#10;&#10;Description automatically generated">
            <a:extLst>
              <a:ext uri="{FF2B5EF4-FFF2-40B4-BE49-F238E27FC236}">
                <a16:creationId xmlns:a16="http://schemas.microsoft.com/office/drawing/2014/main" id="{B0E2F099-FF27-EAC6-F25C-03E9B5B4D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19" y="4281996"/>
            <a:ext cx="1514475" cy="1514475"/>
          </a:xfrm>
          <a:prstGeom prst="rect">
            <a:avLst/>
          </a:prstGeom>
        </p:spPr>
      </p:pic>
      <p:pic>
        <p:nvPicPr>
          <p:cNvPr id="12" name="Picture 11" descr="A black letter on a yellow background&#10;&#10;Description automatically generated">
            <a:extLst>
              <a:ext uri="{FF2B5EF4-FFF2-40B4-BE49-F238E27FC236}">
                <a16:creationId xmlns:a16="http://schemas.microsoft.com/office/drawing/2014/main" id="{A0DF476E-6F5F-5A56-2643-EE38D9930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928" y="4072018"/>
            <a:ext cx="1830809" cy="1166245"/>
          </a:xfrm>
          <a:prstGeom prst="rect">
            <a:avLst/>
          </a:prstGeom>
        </p:spPr>
      </p:pic>
      <p:pic>
        <p:nvPicPr>
          <p:cNvPr id="14" name="Picture 13" descr="A close-up of a logo&#10;&#10;Description automatically generated">
            <a:extLst>
              <a:ext uri="{FF2B5EF4-FFF2-40B4-BE49-F238E27FC236}">
                <a16:creationId xmlns:a16="http://schemas.microsoft.com/office/drawing/2014/main" id="{6A45E2BF-B2D5-36A8-1AF7-8CA80FA7B6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13" y="3099410"/>
            <a:ext cx="2626339" cy="791764"/>
          </a:xfrm>
          <a:prstGeom prst="rect">
            <a:avLst/>
          </a:prstGeom>
        </p:spPr>
      </p:pic>
      <p:pic>
        <p:nvPicPr>
          <p:cNvPr id="16" name="Picture 15" descr="A blue and white symbol&#10;&#10;Description automatically generated">
            <a:extLst>
              <a:ext uri="{FF2B5EF4-FFF2-40B4-BE49-F238E27FC236}">
                <a16:creationId xmlns:a16="http://schemas.microsoft.com/office/drawing/2014/main" id="{321ACA04-38AA-C9E8-7F42-93049E52C1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47" y="2598458"/>
            <a:ext cx="1514475" cy="1514475"/>
          </a:xfrm>
          <a:prstGeom prst="rect">
            <a:avLst/>
          </a:prstGeom>
        </p:spPr>
      </p:pic>
      <p:pic>
        <p:nvPicPr>
          <p:cNvPr id="18" name="Picture 17" descr="A group of green and black hexagons&#10;&#10;Description automatically generated">
            <a:extLst>
              <a:ext uri="{FF2B5EF4-FFF2-40B4-BE49-F238E27FC236}">
                <a16:creationId xmlns:a16="http://schemas.microsoft.com/office/drawing/2014/main" id="{970A3408-D217-486B-BD0F-B9D5BE8D8D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190" y="3382656"/>
            <a:ext cx="2387566" cy="791764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55B629B1-4B74-63F9-E640-5A229C33AD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62" y="2484464"/>
            <a:ext cx="2951734" cy="776772"/>
          </a:xfrm>
          <a:prstGeom prst="rect">
            <a:avLst/>
          </a:prstGeom>
        </p:spPr>
      </p:pic>
      <p:pic>
        <p:nvPicPr>
          <p:cNvPr id="22" name="Picture 21" descr="Orange letters on a white background&#10;&#10;Description automatically generated">
            <a:extLst>
              <a:ext uri="{FF2B5EF4-FFF2-40B4-BE49-F238E27FC236}">
                <a16:creationId xmlns:a16="http://schemas.microsoft.com/office/drawing/2014/main" id="{A1831FC7-07D3-6665-5AFA-C0F35BA217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618" y="5439169"/>
            <a:ext cx="2624138" cy="828675"/>
          </a:xfrm>
          <a:prstGeom prst="rect">
            <a:avLst/>
          </a:prstGeom>
        </p:spPr>
      </p:pic>
      <p:pic>
        <p:nvPicPr>
          <p:cNvPr id="3" name="Picture 2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8F429A33-E65F-388D-0BEB-322FD393F9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86459"/>
            <a:ext cx="1840364" cy="173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65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40ABABC-F7E3-66EC-AE76-009E8EC30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0215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EXTERNAL APIs</a:t>
            </a:r>
          </a:p>
        </p:txBody>
      </p:sp>
      <p:pic>
        <p:nvPicPr>
          <p:cNvPr id="4" name="Picture 3" descr="A letter e with food pattern&#10;&#10;Description automatically generated">
            <a:extLst>
              <a:ext uri="{FF2B5EF4-FFF2-40B4-BE49-F238E27FC236}">
                <a16:creationId xmlns:a16="http://schemas.microsoft.com/office/drawing/2014/main" id="{CC883A78-A065-A32B-C7A7-B2760A8D93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09" y="123660"/>
            <a:ext cx="846625" cy="8319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EB1EC7-887E-84C8-4D7C-090E465109DB}"/>
              </a:ext>
            </a:extLst>
          </p:cNvPr>
          <p:cNvSpPr txBox="1"/>
          <p:nvPr/>
        </p:nvSpPr>
        <p:spPr>
          <a:xfrm>
            <a:off x="587828" y="1719981"/>
            <a:ext cx="822027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 Product Information and Nutrition:</a:t>
            </a:r>
          </a:p>
          <a:p>
            <a:r>
              <a:rPr lang="en-IN" dirty="0"/>
              <a:t>    - [Open Food Facts](https://world.openfoodfacts.org/): A database of food products from around the world, including nutritional information.</a:t>
            </a:r>
          </a:p>
          <a:p>
            <a:endParaRPr lang="en-IN" dirty="0"/>
          </a:p>
          <a:p>
            <a:r>
              <a:rPr lang="en-IN" b="1" dirty="0"/>
              <a:t>User Authentication:</a:t>
            </a:r>
          </a:p>
          <a:p>
            <a:r>
              <a:rPr lang="en-IN" dirty="0"/>
              <a:t>    - [Auth0](https://auth0.com/): A widely used identity and authentication platform.</a:t>
            </a:r>
          </a:p>
          <a:p>
            <a:endParaRPr lang="en-IN" dirty="0"/>
          </a:p>
          <a:p>
            <a:r>
              <a:rPr lang="en-IN" b="1" dirty="0"/>
              <a:t>Dietary Preference:</a:t>
            </a:r>
          </a:p>
          <a:p>
            <a:r>
              <a:rPr lang="en-IN" dirty="0"/>
              <a:t>    - [</a:t>
            </a:r>
            <a:r>
              <a:rPr lang="en-IN" dirty="0" err="1"/>
              <a:t>Edamam</a:t>
            </a:r>
            <a:r>
              <a:rPr lang="en-IN" dirty="0"/>
              <a:t> Recipe Search API](https://developer.edamam.com/edamam-recipe-api): Provides detailed nutritional information for a given recipe, including whether it's vegetarian or not.</a:t>
            </a:r>
          </a:p>
          <a:p>
            <a:endParaRPr lang="en-IN" dirty="0"/>
          </a:p>
          <a:p>
            <a:r>
              <a:rPr lang="en-IN" b="1" dirty="0"/>
              <a:t>Product Recommendation:</a:t>
            </a:r>
          </a:p>
          <a:p>
            <a:r>
              <a:rPr lang="en-IN" dirty="0"/>
              <a:t>    - [Open Food Facts - Product Recommendation API](https://world.openfoodfacts.org/): A database of food products from around the world, including nutritional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2395413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6E91-A61F-3319-A637-CEEC9B481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31992"/>
          </a:xfrm>
        </p:spPr>
        <p:txBody>
          <a:bodyPr/>
          <a:lstStyle/>
          <a:p>
            <a:r>
              <a:rPr lang="en-US" sz="4400" b="1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KEY FEATURES OFFERED BY ECOWELL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8169A-36EB-DAA5-A8D6-C6962DD04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" y="2397967"/>
            <a:ext cx="11134947" cy="343470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Live application statistics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Product Nutritional Analysis and Recommendations</a:t>
            </a:r>
          </a:p>
          <a:p>
            <a:pPr marL="305435" indent="-305435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Personalized Product</a:t>
            </a:r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 Recipes 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Secure Authentication and Authorization</a:t>
            </a:r>
          </a:p>
          <a:p>
            <a:pPr marL="305435" indent="-305435"/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Routes Protection 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CRUD operations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Multilingual support (English, Spanish, French) – Internationalization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PWA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PDF Download Functionality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Profile Analytics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Community Portal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Feedback System</a:t>
            </a:r>
          </a:p>
          <a:p>
            <a:pPr marL="305435" indent="-305435"/>
            <a:r>
              <a:rPr lang="en-US" sz="1800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</a:rPr>
              <a:t>User friendly interface</a:t>
            </a:r>
          </a:p>
        </p:txBody>
      </p:sp>
      <p:pic>
        <p:nvPicPr>
          <p:cNvPr id="4" name="Picture 3" descr="A letter e with food pattern&#10;&#10;Description automatically generated">
            <a:extLst>
              <a:ext uri="{FF2B5EF4-FFF2-40B4-BE49-F238E27FC236}">
                <a16:creationId xmlns:a16="http://schemas.microsoft.com/office/drawing/2014/main" id="{CC883A78-A065-A32B-C7A7-B2760A8D93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495" y="110924"/>
            <a:ext cx="846625" cy="83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06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411B-4578-9BA6-FA5F-297D8E7B8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0215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USE CASES</a:t>
            </a:r>
          </a:p>
        </p:txBody>
      </p:sp>
      <p:pic>
        <p:nvPicPr>
          <p:cNvPr id="3" name="Picture 2" descr="A letter e with food pattern&#10;&#10;Description automatically generated">
            <a:extLst>
              <a:ext uri="{FF2B5EF4-FFF2-40B4-BE49-F238E27FC236}">
                <a16:creationId xmlns:a16="http://schemas.microsoft.com/office/drawing/2014/main" id="{62E37075-7F73-BA7F-16DE-B34EF069B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09" y="109248"/>
            <a:ext cx="846625" cy="8319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13FA99-90E2-1834-25CF-20AFBFA0A9DF}"/>
              </a:ext>
            </a:extLst>
          </p:cNvPr>
          <p:cNvSpPr txBox="1"/>
          <p:nvPr/>
        </p:nvSpPr>
        <p:spPr>
          <a:xfrm>
            <a:off x="515878" y="1908526"/>
            <a:ext cx="103136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Barcode ID Nutrition Lookup: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Effortlessly retrieve comprehensive nutritional data and ingredients by scanning a product's barcode.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Related Products and Favorites: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Discover related products based on your entries and mark your favorites for quick and personalized recommendations.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latin typeface="Söhne"/>
              </a:rPr>
              <a:t> </a:t>
            </a:r>
            <a:r>
              <a:rPr lang="en-US" b="1" i="0" dirty="0" err="1">
                <a:solidFill>
                  <a:schemeClr val="tx2"/>
                </a:solidFill>
                <a:effectLst/>
                <a:latin typeface="Söhne"/>
              </a:rPr>
              <a:t>Customised</a:t>
            </a:r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 Search on </a:t>
            </a:r>
            <a:r>
              <a:rPr lang="en-US" b="1" i="0" dirty="0" err="1">
                <a:solidFill>
                  <a:schemeClr val="tx2"/>
                </a:solidFill>
                <a:effectLst/>
                <a:latin typeface="Söhne"/>
              </a:rPr>
              <a:t>recipies</a:t>
            </a:r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 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Tailor your preferences with filters like vegetarian or no sugar to receive recipe suggestions enriched with essential data such as calories and keywords.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PDF Recipe Downloads: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Conveniently download PDFs of your favorite recipes for easy reference or sharing with friends.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Help Center and User Guide: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Navigate the app seamlessly with a detailed user guide available in the Help Center.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Profile Analytics: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Gain insights into your nutritional habits and preferences through personalized profile analytics based on the data entered during sign-up.</a:t>
            </a:r>
          </a:p>
        </p:txBody>
      </p:sp>
    </p:spTree>
    <p:extLst>
      <p:ext uri="{BB962C8B-B14F-4D97-AF65-F5344CB8AC3E}">
        <p14:creationId xmlns:p14="http://schemas.microsoft.com/office/powerpoint/2010/main" val="83732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etter e with food pattern&#10;&#10;Description automatically generated">
            <a:extLst>
              <a:ext uri="{FF2B5EF4-FFF2-40B4-BE49-F238E27FC236}">
                <a16:creationId xmlns:a16="http://schemas.microsoft.com/office/drawing/2014/main" id="{62E37075-7F73-BA7F-16DE-B34EF069B0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09" y="101593"/>
            <a:ext cx="846625" cy="83199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571CD54-72B9-6508-60B8-8F7311DD9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0215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USE CASES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F7C55-7B7C-140B-0C9A-90E8345DEA93}"/>
              </a:ext>
            </a:extLst>
          </p:cNvPr>
          <p:cNvSpPr txBox="1"/>
          <p:nvPr/>
        </p:nvSpPr>
        <p:spPr>
          <a:xfrm>
            <a:off x="515878" y="1997798"/>
            <a:ext cx="103136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7.Live App Data: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Stay informed with real-time statistics on the app's usage, including the number of registered users and total available recipes.</a:t>
            </a:r>
          </a:p>
          <a:p>
            <a:pPr algn="l"/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8.Multilingual Support: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 err="1">
                <a:effectLst/>
                <a:latin typeface="Söhne"/>
              </a:rPr>
              <a:t>EcoWell</a:t>
            </a:r>
            <a:r>
              <a:rPr lang="en-US" b="0" i="0" dirty="0">
                <a:effectLst/>
                <a:latin typeface="Söhne"/>
              </a:rPr>
              <a:t> supports both English and French languages, ensuring accessibility for a diverse user base.</a:t>
            </a:r>
          </a:p>
          <a:p>
            <a:pPr algn="l"/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9.Community Forum and Feedback: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Engage with like-minded users in the community forum, share experiences, and provide valuable feedback to enhance the app's features.</a:t>
            </a:r>
          </a:p>
          <a:p>
            <a:pPr algn="l"/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10.Secure Authentication and </a:t>
            </a:r>
            <a:r>
              <a:rPr lang="en-US" b="1" i="0" dirty="0" err="1">
                <a:solidFill>
                  <a:schemeClr val="tx2"/>
                </a:solidFill>
                <a:effectLst/>
                <a:latin typeface="Söhne"/>
              </a:rPr>
              <a:t>Authorisation</a:t>
            </a:r>
            <a:r>
              <a:rPr lang="en-US" b="1" i="0" dirty="0">
                <a:solidFill>
                  <a:schemeClr val="tx2"/>
                </a:solidFill>
                <a:effectLst/>
                <a:latin typeface="Söhne"/>
              </a:rPr>
              <a:t>: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 lvl="1" algn="l"/>
            <a:r>
              <a:rPr lang="en-US" b="0" i="0" dirty="0">
                <a:effectLst/>
                <a:latin typeface="Söhne"/>
              </a:rPr>
              <a:t>Safeguard your data with OAuth authentication, ensuring a secure and reliable login and sign-up process.</a:t>
            </a:r>
            <a:br>
              <a:rPr lang="en-US" b="0" i="0" dirty="0">
                <a:effectLst/>
                <a:latin typeface="Söhne"/>
              </a:rPr>
            </a:b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br>
              <a:rPr lang="en-US" b="0" i="0" dirty="0">
                <a:solidFill>
                  <a:srgbClr val="374151"/>
                </a:solidFill>
                <a:effectLst/>
                <a:latin typeface="Söhne"/>
              </a:rPr>
            </a:b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405278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etter e with food pattern&#10;&#10;Description automatically generated">
            <a:extLst>
              <a:ext uri="{FF2B5EF4-FFF2-40B4-BE49-F238E27FC236}">
                <a16:creationId xmlns:a16="http://schemas.microsoft.com/office/drawing/2014/main" id="{F63C0C5E-9F30-97AD-144D-9F38484456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407" y="129585"/>
            <a:ext cx="846625" cy="83199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19A2CE5-2E37-0DCB-9636-6C1EC8C9C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37118"/>
            <a:ext cx="6022188" cy="7096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OBJECT-MODEL DIAGRAM</a:t>
            </a:r>
          </a:p>
        </p:txBody>
      </p:sp>
      <p:pic>
        <p:nvPicPr>
          <p:cNvPr id="7" name="Picture 6" descr="A diagram of a product model&#10;&#10;Description automatically generated">
            <a:extLst>
              <a:ext uri="{FF2B5EF4-FFF2-40B4-BE49-F238E27FC236}">
                <a16:creationId xmlns:a16="http://schemas.microsoft.com/office/drawing/2014/main" id="{E4933EB7-FF88-8284-7606-B8754B0D6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24" y="1708326"/>
            <a:ext cx="7382146" cy="458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82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4AB980-DE57-C998-2ACF-0B24B0D75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78" y="702157"/>
            <a:ext cx="11094930" cy="613460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  <a:latin typeface="Calibri Light"/>
                <a:ea typeface="Calibri Light"/>
                <a:cs typeface="Calibri Light"/>
              </a:rPr>
              <a:t>SCREENSHOTS – LANDING PAGE</a:t>
            </a:r>
          </a:p>
        </p:txBody>
      </p:sp>
      <p:pic>
        <p:nvPicPr>
          <p:cNvPr id="5" name="Picture 4" descr="A letter e with food pattern&#10;&#10;Description automatically generated">
            <a:extLst>
              <a:ext uri="{FF2B5EF4-FFF2-40B4-BE49-F238E27FC236}">
                <a16:creationId xmlns:a16="http://schemas.microsoft.com/office/drawing/2014/main" id="{9DB42C60-F2A3-8D2B-F291-F7B55E5B9A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809" y="101593"/>
            <a:ext cx="846625" cy="831992"/>
          </a:xfrm>
          <a:prstGeom prst="rect">
            <a:avLst/>
          </a:prstGeom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006787C7-6CC8-1307-F695-DAE4E4277C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8" y="1703220"/>
            <a:ext cx="6018920" cy="2652626"/>
          </a:xfrm>
          <a:prstGeom prst="rect">
            <a:avLst/>
          </a:prstGeom>
        </p:spPr>
      </p:pic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0E60FAAB-EC12-7416-AA4B-DBEEF1511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8" y="4743450"/>
            <a:ext cx="11823586" cy="179673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BF244F0-B6AA-BE25-E00C-EEE7587D79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99" y="1703220"/>
            <a:ext cx="5564636" cy="265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3984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1336</TotalTime>
  <Words>581</Words>
  <Application>Microsoft Office PowerPoint</Application>
  <PresentationFormat>Widescreen</PresentationFormat>
  <Paragraphs>72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-apple-system</vt:lpstr>
      <vt:lpstr>Arial</vt:lpstr>
      <vt:lpstr>Calibri Light</vt:lpstr>
      <vt:lpstr>Franklin Gothic Book</vt:lpstr>
      <vt:lpstr>Segoe UI</vt:lpstr>
      <vt:lpstr>Söhne</vt:lpstr>
      <vt:lpstr>Trebuchet MS</vt:lpstr>
      <vt:lpstr>Wingdings 3</vt:lpstr>
      <vt:lpstr>Facet</vt:lpstr>
      <vt:lpstr>PowerPoint Presentation</vt:lpstr>
      <vt:lpstr>What is ECOWELL</vt:lpstr>
      <vt:lpstr>TECHNOLOGY STACK</vt:lpstr>
      <vt:lpstr>EXTERNAL APIs</vt:lpstr>
      <vt:lpstr>KEY FEATURES OFFERED BY ECOWELL</vt:lpstr>
      <vt:lpstr>USE CASES</vt:lpstr>
      <vt:lpstr>USE CASES</vt:lpstr>
      <vt:lpstr>OBJECT-MODEL DIAGRAM</vt:lpstr>
      <vt:lpstr>SCREENSHOTS – LANDING PAGE</vt:lpstr>
      <vt:lpstr>NUTRITIONAL ANALYSIS AND UPDATE PROFILE</vt:lpstr>
      <vt:lpstr>FAVORITE RECIPES AND PROFILE ANALYTICS</vt:lpstr>
      <vt:lpstr>EXPORT, COMMUNITY FEEDBACK , HELP CENTER</vt:lpstr>
      <vt:lpstr>PRODUCT DETAILS  AND RECOMMENDATION</vt:lpstr>
      <vt:lpstr>FAVORITE RECIPIES</vt:lpstr>
      <vt:lpstr>COMMUNITY PORTAL</vt:lpstr>
      <vt:lpstr>EXPORT PDF (FAVORITE RECIPES)</vt:lpstr>
      <vt:lpstr>HELP CENTER – USER GUIDE TO APPLICATION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Sanskruti Manoria</dc:creator>
  <cp:lastModifiedBy>Sanskruti Manoria</cp:lastModifiedBy>
  <cp:revision>747</cp:revision>
  <dcterms:created xsi:type="dcterms:W3CDTF">2023-12-10T00:57:54Z</dcterms:created>
  <dcterms:modified xsi:type="dcterms:W3CDTF">2023-12-13T18:44:22Z</dcterms:modified>
</cp:coreProperties>
</file>